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4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85" r:id="rId21"/>
    <p:sldId id="286" r:id="rId22"/>
    <p:sldId id="273" r:id="rId23"/>
    <p:sldId id="287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8" r:id="rId33"/>
    <p:sldId id="289" r:id="rId34"/>
    <p:sldId id="282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1" d="100"/>
          <a:sy n="61" d="100"/>
        </p:scale>
        <p:origin x="6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5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1.xml"/><Relationship Id="rId8" Type="http://schemas.openxmlformats.org/officeDocument/2006/relationships/slide" Target="../slides/slide9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8.xml"/><Relationship Id="rId16" Type="http://schemas.openxmlformats.org/officeDocument/2006/relationships/slide" Target="../slides/slide26.xml"/><Relationship Id="rId15" Type="http://schemas.openxmlformats.org/officeDocument/2006/relationships/slide" Target="../slides/slide24.xml"/><Relationship Id="rId14" Type="http://schemas.openxmlformats.org/officeDocument/2006/relationships/slide" Target="../slides/slide23.xml"/><Relationship Id="rId13" Type="http://schemas.openxmlformats.org/officeDocument/2006/relationships/slide" Target="../slides/slide22.xml"/><Relationship Id="rId12" Type="http://schemas.openxmlformats.org/officeDocument/2006/relationships/slide" Target="../slides/slide16.xml"/><Relationship Id="rId11" Type="http://schemas.openxmlformats.org/officeDocument/2006/relationships/slide" Target="../slides/slide14.xml"/><Relationship Id="rId10" Type="http://schemas.openxmlformats.org/officeDocument/2006/relationships/slide" Target="../slides/slide1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16fe9d6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32402d540&amp;cid=32402d540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b7e971029&amp;cid=b7e971029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bfb41a2e1&amp;cid=bfb41a2e1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6ab7091f6&amp;cid=6ab7091f6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3e13a347d&amp;cid=3e13a347d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cc5cf018c&amp;cid=cc5cf018c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2c35eb271&amp;cid=2c35eb271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0da32b7eb&amp;cid=0da32b7eb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76f3b6e43&amp;cid=76f3b6e43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fce96d36f&amp;cid=fce96d36f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cdfc6dde1&amp;cid=cdfc6dde1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8f5f5c53f&amp;cid=8f5f5c53f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64bb02297&amp;cid=64bb02297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e3950480b&amp;cid=e3950480b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ac97ed102&amp;cid=ac97ed102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16fe9d6be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16fe9d6be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课时评价作业（十四）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屈原列传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7_1#cc5cf018c?pid=b7a338989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A项，都是被动句：第一句标志词是“见”；第二句标志词是“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为”。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项，都是被动句：第一句中“不容”的意思是“不为（昏君谗臣）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所容”；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第二句标志词是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“于”。C项，第一句是状语后置句，“于秦客死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”；第二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句是被动句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，标志词是“于”。D项，都是被动句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：第一句标志词是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所”；第二句标志词是“见”。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8_1#2c35eb271?pid=b7a33898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下列对课文中词语的理解，不正确的一项是（3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9_1#2c35eb271.bracket?pid=b7a338989&amp;color=0,0,0&amp;vpa=17&amp;vtp=1"/>
          <p:cNvSpPr/>
          <p:nvPr/>
        </p:nvSpPr>
        <p:spPr>
          <a:xfrm>
            <a:off x="9157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8_2#2c35eb271.choices?pid=b7a338989&amp;color=0,0,0&amp;vtp=1&amp;bbb=1&amp;hb=1"/>
          <p:cNvSpPr/>
          <p:nvPr/>
        </p:nvSpPr>
        <p:spPr>
          <a:xfrm>
            <a:off x="612648" y="10845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“明于治乱，娴于辞令”与“敏于事而慎于言”（《〈论语〉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十二章》）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“于”用法相同。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“平伐其功”与“自伐者无功”（《〈老子〉四章》）中的“伐”含义相同。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帝喾，传说是黄帝的曾孙，中华上古时期部落联盟首领，五帝之一。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“屈平属草稿未定”与“属予作文以记之”（《岳阳楼记》）中的“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C_3_AS.30_1#2c35eb271?pid=b7a338989&amp;color=0,0,0&amp;vtp=1&amp;bt=1&amp;bbb=1"/>
          <p:cNvSpPr/>
          <p:nvPr/>
        </p:nvSpPr>
        <p:spPr>
          <a:xfrm>
            <a:off x="612648" y="49834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D项，“含义相同”错误，两个“属”的含义不同。撰写/同“嘱”，嘱托。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1_1#0da32b7eb?pid=b7a33898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下列对课文相关内容的理解和分析，不正确的一项是（3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2_1#0da32b7eb.bracket?pid=b7a338989&amp;color=0,0,0&amp;vpa=18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31_2#0da32b7eb.choices?pid=b7a338989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屈原在《离骚》中称颂远处的帝喾，中间的齐桓，近处的汤、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意在讽刺楚国的时政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，暗喻国君不贤，表现了屈原追求“美政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”的政治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屈原志洁、行廉，这些在《离骚》中都充分地表现了出来。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文中写怀王不知忠臣之分，内惑于郑袖，外欺于张仪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，疏屈平而信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上官大夫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、令尹子兰，这对屈原形象的塑造起反衬作用。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本文具有浓厚的抒情色彩，叙中有情，倾向鲜明；议中有情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，直抒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胸臆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3_1#0da32b7eb?pid=b7a338989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A项，“中间的齐桓，近处的汤、武”错误，应为“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近处的齐桓，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中间的汤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、武”。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7_1#76f3b6e43?pid=b7a338989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翻译下列语句。（8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68_1#39e41c81c?sp=1&amp;pid=76f3b6e43&amp;color=0,0,0&amp;vtp=1&amp;bbb=1&amp;hb=1&amp;hltap=1"/>
          <p:cNvSpPr/>
          <p:nvPr/>
        </p:nvSpPr>
        <p:spPr>
          <a:xfrm>
            <a:off x="612648" y="108523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王使屈平为令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众莫不知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每一令出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平伐其功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曰以为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莫能为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王怒而疏屈平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69_1#39e41c81c?sp=1&amp;pid=76f3b6e43&amp;color=0,0,0&amp;vtp=1&amp;bbb=1&amp;hb=1&amp;hla=1"/>
          <p:cNvSpPr/>
          <p:nvPr/>
        </p:nvSpPr>
        <p:spPr>
          <a:xfrm>
            <a:off x="612648" y="23526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大王让屈原制定法令，大家没有不知道的。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每一项法令发出，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屈原就炫耀自己的功劳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，说‘除了我，没有谁能做’。”怀王很生气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疏远了屈原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。（“使”“莫”“伐”各1分，大意1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6_1#10ac5e9e5?sp=1&amp;pid=76f3b6e43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又因厚币用事者臣靳尚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而设诡辩于怀王之宠姬郑袖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</p:txBody>
      </p:sp>
      <p:sp>
        <p:nvSpPr>
          <p:cNvPr id="3" name="QB_4_AN.37_1#10ac5e9e5.blank?pid=76f3b6e43&amp;color=0,0,0&amp;mp=1&amp;vpa=19&amp;vtp=1&amp;bbb=1&amp;hb=1"/>
          <p:cNvSpPr/>
          <p:nvPr/>
        </p:nvSpPr>
        <p:spPr>
          <a:xfrm>
            <a:off x="612648" y="10852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到了楚国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，（张仪）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又趁机送厚礼给楚国当权的臣子靳尚，让他在怀王的宠姬郑袖面前说假话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。（“如”“因”“用事”各1分，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大意1分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8_1#fce96d36f?pid=b7a338989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39_1#c4c605f73?pid=fce96d36f&amp;color=0,0,0&amp;vtp=1&amp;bbb=1&amp;hb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《屈原列传》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中，“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一句用蝉作喻，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写屈原的高洁；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”一句写屈原可以与日月争辉。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《屈原列传》中，“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写屈原没有受到尘世的污染，是一个清白、洁净的人。</a:t>
            </a:r>
            <a:endParaRPr lang="en-US" altLang="zh-CN" sz="2800" dirty="0"/>
          </a:p>
        </p:txBody>
      </p:sp>
      <p:sp>
        <p:nvSpPr>
          <p:cNvPr id="4" name="QB_4_AN.40_1#c4c605f73.blank?pid=fce96d36f&amp;color=0,0,0&amp;vpa=20&amp;vtp=1&amp;bbb=1"/>
          <p:cNvSpPr/>
          <p:nvPr/>
        </p:nvSpPr>
        <p:spPr>
          <a:xfrm>
            <a:off x="4513930" y="10547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蝉蜕于浊秽</a:t>
            </a:r>
            <a:endParaRPr lang="en-US" altLang="zh-CN" sz="2800" dirty="0"/>
          </a:p>
        </p:txBody>
      </p:sp>
      <p:sp>
        <p:nvSpPr>
          <p:cNvPr id="5" name="QB_4_AN.41_1#c4c605f73.blank?pid=fce96d36f&amp;color=0,0,0&amp;vpa=21&amp;vtp=1&amp;bbb=1"/>
          <p:cNvSpPr/>
          <p:nvPr/>
        </p:nvSpPr>
        <p:spPr>
          <a:xfrm>
            <a:off x="780129" y="170245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虽与日月争光可也</a:t>
            </a:r>
            <a:endParaRPr lang="en-US" altLang="zh-CN" sz="2800" dirty="0"/>
          </a:p>
        </p:txBody>
      </p:sp>
      <p:sp>
        <p:nvSpPr>
          <p:cNvPr id="7" name="QB_4_AN.43_1#c4c605f73.blank?pid=fce96d36f&amp;color=0,0,0&amp;vpa=22&amp;vtp=1&amp;bbb=1"/>
          <p:cNvSpPr/>
          <p:nvPr/>
        </p:nvSpPr>
        <p:spPr>
          <a:xfrm>
            <a:off x="4513930" y="23501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不获世之滋垢</a:t>
            </a:r>
            <a:endParaRPr lang="en-US" altLang="zh-CN" sz="2800" dirty="0"/>
          </a:p>
        </p:txBody>
      </p:sp>
      <p:sp>
        <p:nvSpPr>
          <p:cNvPr id="8" name="QB_4_AN.44_1#c4c605f73.blank?pid=fce96d36f&amp;color=0,0,0&amp;vpa=23&amp;vtp=1&amp;bbb=1"/>
          <p:cNvSpPr/>
          <p:nvPr/>
        </p:nvSpPr>
        <p:spPr>
          <a:xfrm>
            <a:off x="7358730" y="235015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皭然泥而不滓者也</a:t>
            </a:r>
            <a:endParaRPr lang="en-US" altLang="zh-CN" sz="2800" dirty="0"/>
          </a:p>
        </p:txBody>
      </p:sp>
      <p:sp>
        <p:nvSpPr>
          <p:cNvPr id="9" name="QB_4_BD.45_1#9e16d1774?pid=fce96d36f&amp;color=0,0,0&amp;vtp=1&amp;bbb=1&amp;hb=1"/>
          <p:cNvSpPr/>
          <p:nvPr/>
        </p:nvSpPr>
        <p:spPr>
          <a:xfrm>
            <a:off x="612648" y="3701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《屈原列传》中，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司马迁以“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”两句一针见血地指出了当时小人损害国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，正直之人不为昏君谗臣所容的黑暗现实。</a:t>
            </a:r>
            <a:endParaRPr lang="en-US" altLang="zh-CN" sz="2800" dirty="0"/>
          </a:p>
        </p:txBody>
      </p:sp>
      <p:sp>
        <p:nvSpPr>
          <p:cNvPr id="10" name="QB_4_AN.46_1#9e16d1774.blank?pid=fce96d36f&amp;color=0,0,0&amp;vpa=24&amp;vtp=1&amp;bbb=1"/>
          <p:cNvSpPr/>
          <p:nvPr/>
        </p:nvSpPr>
        <p:spPr>
          <a:xfrm>
            <a:off x="5936330" y="36709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邪曲之害公也</a:t>
            </a:r>
            <a:endParaRPr lang="en-US" altLang="zh-CN" sz="2800" dirty="0"/>
          </a:p>
        </p:txBody>
      </p:sp>
      <p:sp>
        <p:nvSpPr>
          <p:cNvPr id="11" name="QB_4_AN.47_1#9e16d1774.blank?pid=fce96d36f&amp;color=0,0,0&amp;vpa=25&amp;vtp=1&amp;bbb=1&amp;hb=1"/>
          <p:cNvSpPr/>
          <p:nvPr/>
        </p:nvSpPr>
        <p:spPr>
          <a:xfrm>
            <a:off x="612648" y="36709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方正之不容也（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9b896d36?pid=16fe9d6b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48_1#cff1c08b4?pid=89b896d36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赞曰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自古书契之作而有史官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其载籍博矣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至孔氏撰之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下讫秦缪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唐虞以前虽有遗文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其语不经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故言黄帝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颛顼之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事未可明也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及孔子因鲁史记而作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而左丘明论辑其本事以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为之传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又撰异同为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录黄帝以来至春秋时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帝王公侯卿大夫祖世所出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七国并争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秦兼诸侯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M_3_BD.48_1#cff1c08b4?pid=89b896d36&amp;color=0,0,0&amp;vtp=1&amp;bbb=1&amp;hb=1&amp;zzd= 7"/>
          <p:cNvSpPr/>
          <p:nvPr/>
        </p:nvSpPr>
        <p:spPr>
          <a:xfrm>
            <a:off x="9305830" y="4425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8_1#cff1c08b4?pid=89b896d3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汉兴伐秦定天下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楚汉春秋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故司马迁据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战国策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楚汉春秋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接其后事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于天汉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其言秦汉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至于采经摭传分散数家之事甚多疏略或有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抵梧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亦其涉猎者广博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贯穿经传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驰骋古今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上下数千载间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斯以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又其是非颇缪于圣人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论大道则先黄老而后六经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序游侠则退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处士而进奸雄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述货殖则崇势利而羞贱贫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此其所蔽也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然自刘向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扬雄博极群书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皆称迁有良史之材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服其善序事理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辨而不华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其文直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其事核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不虚美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不隐恶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故谓之实录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  <p:sp>
        <p:nvSpPr>
          <p:cNvPr id="3" name="QM_3_BD.48_1#cff1c08b4?pid=89b896d36&amp;color=0,0,0&amp;vtp=1&amp;bbb=1&amp;hb=1&amp;zzd= 4"/>
          <p:cNvSpPr/>
          <p:nvPr/>
        </p:nvSpPr>
        <p:spPr>
          <a:xfrm>
            <a:off x="64610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48_1#cff1c08b4?pid=89b896d36&amp;color=0,0,0&amp;vtp=1&amp;bbb=1&amp;hb=1&amp;zzd= 4"/>
          <p:cNvSpPr/>
          <p:nvPr/>
        </p:nvSpPr>
        <p:spPr>
          <a:xfrm>
            <a:off x="68166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48_1#cff1c08b4?pid=89b896d36&amp;color=0,0,0&amp;vtp=1&amp;bbb=1&amp;hb=1&amp;zzd= 5"/>
          <p:cNvSpPr/>
          <p:nvPr/>
        </p:nvSpPr>
        <p:spPr>
          <a:xfrm>
            <a:off x="43274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48_1#cff1c08b4?pid=89b896d36&amp;color=0,0,0&amp;vtp=1&amp;bbb=1&amp;hb=1&amp;zzd= 5"/>
          <p:cNvSpPr/>
          <p:nvPr/>
        </p:nvSpPr>
        <p:spPr>
          <a:xfrm>
            <a:off x="46830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48_1#cff1c08b4?pid=89b896d36&amp;color=0,0,0&amp;vtp=1&amp;bbb=1&amp;hb=1"/>
              <p:cNvSpPr/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以迁之博物洽闻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而不能以知自全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既陷极刑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幽而发愤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亦信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迹其所以自伤悼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巷伯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既明且哲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能保其身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难矣哉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endParaRPr lang="en-US" altLang="zh-CN" sz="2800" dirty="0"/>
              </a:p>
              <a:p>
                <a:pPr algn="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摘编自班固《汉书·司马迁传》）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48_1#cff1c08b4?pid=89b896d3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blipFill rotWithShape="1">
                <a:blip r:embed="rId1"/>
                <a:stretch>
                  <a:fillRect l="-5" r="-20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48_1#cff1c08b4?pid=89b896d36&amp;color=0,0,0&amp;vtp=1&amp;bbb=1&amp;hb=1&amp;zzd= 3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7a338989?pid=16fe9d6be&amp;color=0,173,163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32402d540?sp=1&amp;pid=b7a338989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犹离忧也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夫天者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人之始也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父母者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人之本也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人穷则反本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故劳苦倦极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未尝不呼天也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疾痛惨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未尝不呼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父母也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屈平正道直行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竭忠尽智以事其君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人间之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信而见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忠而被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能无怨乎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屈平之作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盖自怨生也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好色而不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可谓兼之矣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上称帝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下道齐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32402d540.bracket?pid=b7a338989&amp;color=0,0,0&amp;vpa=1&amp;vtp=1"/>
          <p:cNvSpPr/>
          <p:nvPr/>
        </p:nvSpPr>
        <p:spPr>
          <a:xfrm>
            <a:off x="8928767" y="24774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怛</a:t>
            </a:r>
            <a:endParaRPr lang="en-US" altLang="zh-CN" sz="2800" dirty="0"/>
          </a:p>
        </p:txBody>
      </p:sp>
      <p:sp>
        <p:nvSpPr>
          <p:cNvPr id="5" name="QB_3_AN.3_1#32402d540.bracket?pid=b7a338989&amp;color=0,0,0&amp;vpa=2&amp;vtp=1"/>
          <p:cNvSpPr/>
          <p:nvPr/>
        </p:nvSpPr>
        <p:spPr>
          <a:xfrm>
            <a:off x="8217567" y="31251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谗</a:t>
            </a:r>
            <a:endParaRPr lang="en-US" altLang="zh-CN" sz="2800" dirty="0"/>
          </a:p>
        </p:txBody>
      </p:sp>
      <p:sp>
        <p:nvSpPr>
          <p:cNvPr id="6" name="QB_3_AN.4_1#32402d540.bracket?pid=b7a338989&amp;color=0,0,0&amp;vpa=3&amp;vtp=1"/>
          <p:cNvSpPr/>
          <p:nvPr/>
        </p:nvSpPr>
        <p:spPr>
          <a:xfrm>
            <a:off x="2883567" y="37728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疑</a:t>
            </a:r>
            <a:endParaRPr lang="en-US" altLang="zh-CN" sz="2800" dirty="0"/>
          </a:p>
        </p:txBody>
      </p:sp>
      <p:sp>
        <p:nvSpPr>
          <p:cNvPr id="7" name="QB_3_AN.5_1#32402d540.bracket?pid=b7a338989&amp;color=0,0,0&amp;vpa=4&amp;vtp=1"/>
          <p:cNvSpPr/>
          <p:nvPr/>
        </p:nvSpPr>
        <p:spPr>
          <a:xfrm>
            <a:off x="5615655" y="37728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谤</a:t>
            </a:r>
            <a:endParaRPr lang="en-US" altLang="zh-CN" sz="2800" dirty="0"/>
          </a:p>
        </p:txBody>
      </p:sp>
      <p:sp>
        <p:nvSpPr>
          <p:cNvPr id="8" name="QB_3_AN.6_1#32402d540.bracket?pid=b7a338989&amp;color=0,0,0&amp;vpa=5&amp;vtp=1"/>
          <p:cNvSpPr/>
          <p:nvPr/>
        </p:nvSpPr>
        <p:spPr>
          <a:xfrm>
            <a:off x="6083966" y="44205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淫</a:t>
            </a:r>
            <a:endParaRPr lang="en-US" altLang="zh-CN" sz="2800" dirty="0"/>
          </a:p>
        </p:txBody>
      </p:sp>
      <p:sp>
        <p:nvSpPr>
          <p:cNvPr id="9" name="QB_3_AN.7_1#32402d540.bracket?pid=b7a338989&amp;color=0,0,0&amp;vpa=6&amp;vtp=1&amp;bbb=1"/>
          <p:cNvSpPr/>
          <p:nvPr/>
        </p:nvSpPr>
        <p:spPr>
          <a:xfrm>
            <a:off x="9171655" y="44205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怨诽</a:t>
            </a:r>
            <a:endParaRPr lang="en-US" altLang="zh-CN" sz="2800" dirty="0"/>
          </a:p>
        </p:txBody>
      </p:sp>
      <p:sp>
        <p:nvSpPr>
          <p:cNvPr id="10" name="QB_3_AN.8_1#32402d540.bracket?pid=b7a338989&amp;color=0,0,0&amp;vpa=7&amp;vtp=1"/>
          <p:cNvSpPr/>
          <p:nvPr/>
        </p:nvSpPr>
        <p:spPr>
          <a:xfrm>
            <a:off x="6795167" y="50682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喾</a:t>
            </a:r>
            <a:endParaRPr lang="en-US" altLang="zh-CN" sz="2800" dirty="0"/>
          </a:p>
        </p:txBody>
      </p:sp>
      <p:sp>
        <p:nvSpPr>
          <p:cNvPr id="11" name="QB_3_AN.9_1#32402d540.bracket?pid=b7a338989&amp;color=0,0,0&amp;vpa=8&amp;vtp=1"/>
          <p:cNvSpPr/>
          <p:nvPr/>
        </p:nvSpPr>
        <p:spPr>
          <a:xfrm>
            <a:off x="9527255" y="50682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48_2#cff1c08b4?pid=89b896d36&amp;color=0,0,0&amp;vtp=1&amp;bt=1&amp;bbb=1&amp;hb=1"/>
              <p:cNvSpPr/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材料二：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固之悬绝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正在于此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夫所谓作者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谓其兴于有感而志不容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或情有所激而词不可缓之谓也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若必其是非尽合于圣人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则圣人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既已有是非矣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尚何待于吾也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夫按圣人以为是非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则其所言者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圣人之言也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非吾心之言也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言不出于吾心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词非由于不可遏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则无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味矣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有言者不必有德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又何贵于言也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此迁之史所以为继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麟经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后有作者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终不可追也已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春秋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者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夫子之史也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笔则</a:t>
                </a:r>
                <a:endParaRPr lang="en-US" altLang="zh-CN" sz="2800" b="0" i="0" u="sng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笔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削则削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初未尝按古圣人以为是非也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r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摘编自李贽《藏书·司马迁传》）</a:t>
                </a:r>
                <a:endParaRPr lang="en-US" altLang="zh-CN" sz="2800" dirty="0"/>
              </a:p>
              <a:p>
                <a:pPr latinLnBrk="1"/>
                <a:endParaRPr lang="en-US" altLang="zh-CN" sz="2800" dirty="0"/>
              </a:p>
            </p:txBody>
          </p:sp>
        </mc:Choice>
        <mc:Fallback>
          <p:sp>
            <p:nvSpPr>
              <p:cNvPr id="2" name="QM_3_BD.48_2#cff1c08b4?pid=89b896d3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007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 b="-76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8_2#cff1c08b4?pid=89b896d36&amp;color=0,0,0&amp;vtp=1&amp;bt=1&amp;bbb=1&amp;hb=1"/>
          <p:cNvSpPr/>
          <p:nvPr/>
        </p:nvSpPr>
        <p:spPr>
          <a:xfrm>
            <a:off x="612648" y="468000"/>
            <a:ext cx="10963656" cy="132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①书：《报任安书》。②巷伯：官名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，古代宫中供使令的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。③《麟经》：《春秋》。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9_1#cdfc6dde1?sp=1&amp;pid=cff1c08b4&amp;color=0,0,0&amp;mp=1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材料一中画波浪线部分有三处需要断句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，这三处是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至于采经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数家之事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疏略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抵梧</a:t>
            </a:r>
            <a:endParaRPr lang="en-US" altLang="zh-CN" sz="2800" dirty="0"/>
          </a:p>
        </p:txBody>
      </p:sp>
      <p:sp>
        <p:nvSpPr>
          <p:cNvPr id="3" name="QB_4_AN.50_1#cdfc6dde1.blank?pid=cff1c08b4&amp;color=0,0,0&amp;mp=1&amp;vpa=26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CEG（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答对一处给1分，超过三处不给分）</a:t>
            </a:r>
            <a:endParaRPr lang="en-US" altLang="zh-CN" sz="2800" dirty="0"/>
          </a:p>
        </p:txBody>
      </p:sp>
      <p:sp>
        <p:nvSpPr>
          <p:cNvPr id="4" name="QB_4_AS.51_1#cdfc6dde1?pid=cff1c08b4&amp;color=0,0,0&amp;vtp=1&amp;bbb=1&amp;hb=1"/>
          <p:cNvSpPr/>
          <p:nvPr/>
        </p:nvSpPr>
        <p:spPr>
          <a:xfrm>
            <a:off x="612648" y="24410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“采经摭传”作“至于”的宾语，“数家之事”作“分散”的宾语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C、E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处断开；“或有抵梧”主谓宾结构完整，单独成句，其前断开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G处断开。</a:t>
            </a:r>
            <a:endParaRPr lang="en-US" altLang="zh-CN" sz="2800" dirty="0"/>
          </a:p>
        </p:txBody>
      </p:sp>
      <p:sp>
        <p:nvSpPr>
          <p:cNvPr id="5" name="QB_4_BD.49_1#cdfc6dde1?sp=1&amp;pid=cff1c08b4&amp;color=0,0,0&amp;mp=1&amp;vtp=1&amp;bt=1&amp;bbb=1&amp;hb=1&amp;ib=1"/>
          <p:cNvSpPr/>
          <p:nvPr/>
        </p:nvSpPr>
        <p:spPr>
          <a:xfrm>
            <a:off x="3001836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49_1#cdfc6dde1?sp=1&amp;pid=cff1c08b4&amp;color=0,0,0&amp;mp=1&amp;vtp=1&amp;bt=1&amp;bbb=1&amp;hb=1&amp;ib=1"/>
          <p:cNvSpPr/>
          <p:nvPr/>
        </p:nvSpPr>
        <p:spPr>
          <a:xfrm>
            <a:off x="361461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49_1#cdfc6dde1?sp=1&amp;pid=cff1c08b4&amp;color=0,0,0&amp;mp=1&amp;vtp=1&amp;bt=1&amp;bbb=1&amp;hb=1&amp;ib=1"/>
          <p:cNvSpPr/>
          <p:nvPr/>
        </p:nvSpPr>
        <p:spPr>
          <a:xfrm>
            <a:off x="4206748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49_1#cdfc6dde1?sp=1&amp;pid=cff1c08b4&amp;color=0,0,0&amp;mp=1&amp;vtp=1&amp;bt=1&amp;bbb=1&amp;hb=1&amp;ib=1"/>
          <p:cNvSpPr/>
          <p:nvPr/>
        </p:nvSpPr>
        <p:spPr>
          <a:xfrm>
            <a:off x="5154486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49_1#cdfc6dde1?sp=1&amp;pid=cff1c08b4&amp;color=0,0,0&amp;mp=1&amp;vtp=1&amp;bt=1&amp;bbb=1&amp;hb=1&amp;ib=1"/>
          <p:cNvSpPr/>
          <p:nvPr/>
        </p:nvSpPr>
        <p:spPr>
          <a:xfrm>
            <a:off x="6834061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49_1#cdfc6dde1?sp=1&amp;pid=cff1c08b4&amp;color=0,0,0&amp;mp=1&amp;vtp=1&amp;bt=1&amp;bbb=1&amp;hb=1&amp;ib=1"/>
          <p:cNvSpPr/>
          <p:nvPr/>
        </p:nvSpPr>
        <p:spPr>
          <a:xfrm>
            <a:off x="7762748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49_1#cdfc6dde1?sp=1&amp;pid=cff1c08b4&amp;color=0,0,0&amp;mp=1&amp;vtp=1&amp;bt=1&amp;bbb=1&amp;hb=1&amp;ib=1"/>
          <p:cNvSpPr/>
          <p:nvPr/>
        </p:nvSpPr>
        <p:spPr>
          <a:xfrm>
            <a:off x="8672386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49_1#cdfc6dde1?sp=1&amp;pid=cff1c08b4&amp;color=0,0,0&amp;mp=1&amp;vtp=1&amp;bt=1&amp;bbb=1&amp;hb=1&amp;ib=1"/>
          <p:cNvSpPr/>
          <p:nvPr/>
        </p:nvSpPr>
        <p:spPr>
          <a:xfrm>
            <a:off x="9640761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2_1#8f5f5c53f?pid=cff1c08b4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3_1#8f5f5c53f.bracket?pid=cff1c08b4&amp;color=0,0,0&amp;vpa=27&amp;vtp=1"/>
          <p:cNvSpPr/>
          <p:nvPr/>
        </p:nvSpPr>
        <p:spPr>
          <a:xfrm>
            <a:off x="889666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52_2#8f5f5c53f.choices?pid=cff1c08b4&amp;color=0,0,0&amp;vtp=1&amp;bbb=1&amp;hb=1"/>
          <p:cNvSpPr/>
          <p:nvPr/>
        </p:nvSpPr>
        <p:spPr>
          <a:xfrm>
            <a:off x="612648" y="1806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论，议论，述说，与《出师表》“宜付有司论其刑赏”中的“论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”意思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迹，推究，考核，与《登泰山记》“无鸟兽音迹”中的“迹”意思不同。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圣人，文中具体指孔子，与“黄老”“奸雄”相对。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驰骋，涉猎，与成语“驰骋自如”中的“驰骋”意思不同。</a:t>
            </a:r>
            <a:endParaRPr lang="en-US" altLang="zh-CN" sz="2800" dirty="0"/>
          </a:p>
        </p:txBody>
      </p:sp>
      <p:sp>
        <p:nvSpPr>
          <p:cNvPr id="5" name="QC_4_AS.54_1#8f5f5c53f?pid=cff1c08b4&amp;color=0,0,0&amp;vtp=1&amp;bbb=1"/>
          <p:cNvSpPr/>
          <p:nvPr/>
        </p:nvSpPr>
        <p:spPr>
          <a:xfrm>
            <a:off x="612648" y="50705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A项，“意思相同”错误。议论，述说/评定。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5_1#64bb02297?pid=cff1c08b4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6_1#64bb02297.bracket?pid=cff1c08b4&amp;color=0,0,0&amp;vpa=28&amp;vtp=1"/>
          <p:cNvSpPr/>
          <p:nvPr/>
        </p:nvSpPr>
        <p:spPr>
          <a:xfrm>
            <a:off x="98685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55_2#64bb02297.choices?pid=cff1c08b4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中国自古就有以文记事的史官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，司马迁是在参照众多历史文献的基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础上有所取舍才写出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《史记》的。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《史记》记述了从黄帝到汉武帝天汉年间的历史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，由于史料的局限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，黄帝时事情记录较疏略，而秦汉之间历史记述非常详尽。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刘向、扬雄和班固都称赞司马迁有良史之才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，并为司马迁遭受极刑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而感到惋惜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李贽认为司马迁能够以自己的感受写出眼中的历史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，而不被前人束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，这正是他高出班固的地方，后世难以企及。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7_1#64bb02297?pid=cff1c08b4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C项，说法错误。刘向、扬雄称赞司马迁有良史之才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，班固为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司马迁遭受极刑而感到惋惜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7_1#e3950480b?pid=cff1c08b4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68_1#f4a2dbc1e?sp=1&amp;pid=e3950480b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唐虞以前虽有遗文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其语不经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故言黄帝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颛顼之事未可明也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70_1#f4a2dbc1e?pid=e3950480b&amp;color=0,0,0&amp;vtp=1&amp;bbb=1"/>
          <p:cNvSpPr/>
          <p:nvPr/>
        </p:nvSpPr>
        <p:spPr>
          <a:xfrm>
            <a:off x="612648" y="3701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“遗”，遗留；“经”，合乎常规；“明”，显明，清楚。</a:t>
            </a:r>
            <a:endParaRPr lang="en-US" altLang="zh-CN" sz="2800" dirty="0"/>
          </a:p>
        </p:txBody>
      </p:sp>
      <p:sp>
        <p:nvSpPr>
          <p:cNvPr id="5" name="QB_5_AN.69_1#f4a2dbc1e?sp=1&amp;pid=e3950480b&amp;color=0,0,0&amp;vtp=1&amp;bbb=1&amp;hb=1&amp;hla=1"/>
          <p:cNvSpPr/>
          <p:nvPr/>
        </p:nvSpPr>
        <p:spPr>
          <a:xfrm>
            <a:off x="612648" y="17126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、虞舜以前的事情虽然有遗留下来的文字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，但记述不合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乎常规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，所以关于黄帝、颛顼的事迹就不那么清楚。（“遗”“经”“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7_1#5af1f243b?sp=1&amp;pid=e3950480b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夫子之史也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笔则笔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削则削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初未尝按古圣人以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为是非也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69_1#5af1f243b?pid=e3950480b&amp;color=0,0,0&amp;vtp=1&amp;bbb=1"/>
          <p:cNvSpPr/>
          <p:nvPr/>
        </p:nvSpPr>
        <p:spPr>
          <a:xfrm>
            <a:off x="612648" y="372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“笔”，记载；“削”，删除；“按”，按照，依照。</a:t>
            </a:r>
            <a:endParaRPr lang="en-US" altLang="zh-CN" sz="2800" dirty="0"/>
          </a:p>
        </p:txBody>
      </p:sp>
      <p:sp>
        <p:nvSpPr>
          <p:cNvPr id="4" name="QB_5_AN.68_1#5af1f243b?sp=1&amp;pid=e3950480b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春秋》，就是孔子所写的历史，该记载的就记载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，该删除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的就删除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，原本也没有按照古代圣人的是非观来写。（“笔”“削”“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3_1#ac97ed102?sp=1&amp;pid=cff1c08b4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李贽不认同班固对司马迁“是非颇缪于圣人”的指责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，他的理由是什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</a:t>
            </a:r>
            <a:endParaRPr lang="en-US" altLang="zh-CN" sz="2800" dirty="0"/>
          </a:p>
        </p:txBody>
      </p:sp>
      <p:sp>
        <p:nvSpPr>
          <p:cNvPr id="3" name="QB_4_AN.64_1#ac97ed102.blank?pid=cff1c08b4&amp;color=0,0,0&amp;vpa=29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司马迁有感而发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，言出于心；孔子自己编纂《春秋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》，也没有按照古代圣人的是非观来写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。（3分，理由充分即可）</a:t>
            </a:r>
            <a:endParaRPr lang="en-US" altLang="zh-CN" sz="2800" dirty="0"/>
          </a:p>
        </p:txBody>
      </p:sp>
      <p:sp>
        <p:nvSpPr>
          <p:cNvPr id="4" name="QB_4_AS.65_1#ac97ed102?pid=cff1c08b4&amp;color=0,0,0&amp;vtp=1&amp;bbb=1&amp;hb=1"/>
          <p:cNvSpPr/>
          <p:nvPr/>
        </p:nvSpPr>
        <p:spPr>
          <a:xfrm>
            <a:off x="612648" y="3089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首先，找出“李贽不认同班固对司马迁‘是非颇缪于圣人’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的指责”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的对应内容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，即“有言者不必有德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终不可追也已”“《春秋》者</a:t>
            </a:r>
            <a:r>
              <a:rPr lang="en-US" altLang="zh-CN" sz="2800" b="0" i="0" spc="-5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初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未尝按古圣人以为是非也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”；然后，根据筛选出的对应信息，分条概括。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5_2#ac97ed102?pid=cff1c08b4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人们称赞道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:从古代有文字开始就有了史官，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并写下了许多史书。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到了孔子整理史书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，上自唐尧时期，下至秦穆公时期。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唐尧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、虞舜以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前的事情虽然有遗留下来的文字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，但记述不合乎常规，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所以关于黄帝、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颛顼的事迹就不那么清楚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到孔子依据鲁国的史书写作《春秋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丘明依次编辑有关史实来给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《春秋》作传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，又编撰了与此不同的史料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而成为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《国语》。又有《世本》，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记录了自黄帝以来至春秋时期帝王、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32402d540?sp=1&amp;pid=b7a338989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以刺世事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明道德之广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治乱之条贯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其文约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其辞微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其志洁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其行廉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其称文小而其指极大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⑪(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而见义远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其志洁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故其称物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其行廉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故死而不容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3_AN.10_1#32402d540.bracket?pid=b7a338989&amp;color=0,0,0&amp;vpa=9&amp;vtp=1"/>
          <p:cNvSpPr/>
          <p:nvPr/>
        </p:nvSpPr>
        <p:spPr>
          <a:xfrm>
            <a:off x="6083966" y="4756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</a:t>
            </a:r>
            <a:endParaRPr lang="en-US" altLang="zh-CN" sz="2800" dirty="0"/>
          </a:p>
        </p:txBody>
      </p:sp>
      <p:sp>
        <p:nvSpPr>
          <p:cNvPr id="4" name="QB_3_AN.11_1#32402d540.bracket?pid=b7a338989&amp;color=0,0,0&amp;vpa=10&amp;vtp=1"/>
          <p:cNvSpPr/>
          <p:nvPr/>
        </p:nvSpPr>
        <p:spPr>
          <a:xfrm>
            <a:off x="9882855" y="4756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靡</a:t>
            </a:r>
            <a:endParaRPr lang="en-US" altLang="zh-CN" sz="2800" dirty="0"/>
          </a:p>
        </p:txBody>
      </p:sp>
      <p:sp>
        <p:nvSpPr>
          <p:cNvPr id="5" name="QB_3_AN.12_1#32402d540.bracket?pid=b7a338989&amp;color=0,0,0&amp;vpa=11&amp;vtp=1&amp;bbb=1"/>
          <p:cNvSpPr/>
          <p:nvPr/>
        </p:nvSpPr>
        <p:spPr>
          <a:xfrm>
            <a:off x="-1272191" y="1779275"/>
            <a:ext cx="5437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迩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5_2#ac97ed102?pid=cff1c08b4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、侯、卿大夫的先祖、世系的由来。春秋以后，七国争雄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，秦国兼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并了各诸侯国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，记载这段历史的史书有《战国策》。汉朝兴起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，推翻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，平定天下，记载这段历史的有《楚汉春秋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》。所以司马迁根据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左氏春秋》《国语》，采用《世本》《战国策》的一些史料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，陈述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楚汉春秋》的史实，接续记载其后的史事，到天汉年间。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所讲的秦、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汉时期的历史十分详尽。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至于采录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、摘取经传，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分别记述几家的史事，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有许多地方粗疏简略，有的互相矛盾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他涉猎的知识广博，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贯通经传，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精通古今上下几千年的历史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，已是非常用心了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。再有他的是非观和圣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人非常不同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，论说大道，则以黄老学说为主，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而以六经为辅；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5_2#ac97ed102?pid=cff1c08b4&amp;color=0,0,0&amp;mp=1&amp;vtp=1&amp;bt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叙述游侠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，则贬退隐士而推荐奸雄；记述经济活动，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则崇尚权势利益，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而羞辱贫贱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，这些是他的短处。然而，从刘向到扬雄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，这些人博览群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书，他们都称赞司马迁有良史之才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，佩服他善于叙说事理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，明辨而不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华丽，质朴而不鄙俗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，他的文章秉笔直书，他所记述的史事真实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作虚假的赞美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，不掩饰丑恶的东西，所以称作实录。唉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！以司马迁的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博学广闻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，却不能靠智慧保全自己，已经遭受极刑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，仍在狱中发愤写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作，他给任安的信中所陈述的也是可信的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推究他之所以哀叹自己，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是因为他属于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《诗经·小雅》中巷伯一类的人。而像那《诗经·大雅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说的 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既明辨又聪明，还能保全自己”，太难了!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5_3#ac97ed102?pid=cff1c08b4&amp;color=0,0,0&amp;mp=1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司马迁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、班固差别极大的原因正在于这里。那所说的写作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有所感触但是情感不能只是停留在自己心里，或者说就是情感有所激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发但是言辞不能缓缓说出。如果他的是非观一定要全部合乎圣人的意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，那么圣人已经有是非观了，还要我说什么呢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？如果依照圣人的是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非观作为自己的是非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，那么所说的话就都是圣人的话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，不是我心里的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。话不是我心里想的，也不是非说不可的，那就没有味道了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果说话的人不必有自己的德行标准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那么言论又有什么可宝贵的呢？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这就是司马迁的史书能够上承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《春秋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》，而后来的作者始终比不上的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《春秋》，就是孔子所写的历史，该记载的就记载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，该删除的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就删除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，原本也没有按照古代圣人的是非观来写。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b7e971029?pid=b7a33898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下列各组句子中，都有通假字的一项是（3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b7e971029.bracket?pid=b7a338989&amp;color=0,0,0&amp;vpa=12&amp;vtp=1"/>
          <p:cNvSpPr/>
          <p:nvPr/>
        </p:nvSpPr>
        <p:spPr>
          <a:xfrm>
            <a:off x="8446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3_2#b7e971029.choices?pid=b7a338989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34492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“离骚”者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，犹离忧也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谗谄之蔽明也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3449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疾痛惨怛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屈平既绌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3449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其称文小而其指极大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齐与楚从亲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3449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秦割汉中地与楚以和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厚币委质事楚</a:t>
            </a:r>
            <a:endParaRPr lang="en-US" altLang="zh-CN" sz="2800" dirty="0"/>
          </a:p>
        </p:txBody>
      </p:sp>
      <p:sp>
        <p:nvSpPr>
          <p:cNvPr id="5" name="QC_3_AS.15_1#b7e971029?pid=b7a338989&amp;color=0,0,0&amp;vtp=1&amp;bbb=1&amp;hb=1"/>
          <p:cNvSpPr/>
          <p:nvPr/>
        </p:nvSpPr>
        <p:spPr>
          <a:xfrm>
            <a:off x="612648" y="370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A项，“离”同“罹”。B项，“绌”同“黜”。C项，“指”同“旨”；“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“纵”。D项，“质”同“贽”。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6_1#bfb41a2e1?pid=b7a33898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下列各句中加点的词，意义与现代汉语相同的一项是（3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7_1#bfb41a2e1.bracket?pid=b7a338989&amp;color=0,0,0&amp;vpa=13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6_2#bfb41a2e1.choices?pid=b7a338989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颜色憔悴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形容枯槁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明年，秦割汉中地与楚以和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屈平属草稿未定</a:t>
            </a:r>
            <a:endParaRPr lang="en-US" altLang="zh-CN" sz="2800" dirty="0"/>
          </a:p>
        </p:txBody>
      </p:sp>
      <p:sp>
        <p:nvSpPr>
          <p:cNvPr id="5" name="QC_3_AS.18_1#bfb41a2e1?pid=b7a338989&amp;color=0,0,0&amp;vtp=1&amp;bbb=1&amp;hb=1"/>
          <p:cNvSpPr/>
          <p:nvPr/>
        </p:nvSpPr>
        <p:spPr>
          <a:xfrm>
            <a:off x="612648" y="24307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A项，古义：脸色，面容。今义：由物体发射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、反射或透过的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光波通过视觉所产生的印象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。B项，古义：外貌，模样。今义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：对事物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的形象或性质加以描述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。C项，古义：第二年。今义：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今年的下一年。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项，古今义均可指初步写出的文稿。</a:t>
            </a:r>
            <a:endParaRPr lang="en-US" altLang="zh-CN" sz="2800" dirty="0"/>
          </a:p>
        </p:txBody>
      </p:sp>
      <p:sp>
        <p:nvSpPr>
          <p:cNvPr id="6" name="QC_3_BD.16_2#bfb41a2e1.choices?pid=b7a338989&amp;color=0,0,0&amp;vtp=1&amp;bbb=1&amp;zzd= 1"/>
          <p:cNvSpPr/>
          <p:nvPr/>
        </p:nvSpPr>
        <p:spPr>
          <a:xfrm>
            <a:off x="12953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6_2#bfb41a2e1.choices?pid=b7a338989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6_2#bfb41a2e1.choices?pid=b7a338989&amp;color=0,0,0&amp;vtp=1&amp;bbb=1&amp;zzd= 1"/>
          <p:cNvSpPr/>
          <p:nvPr/>
        </p:nvSpPr>
        <p:spPr>
          <a:xfrm>
            <a:off x="68645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6_2#bfb41a2e1.choices?pid=b7a338989&amp;color=0,0,0&amp;vtp=1&amp;bbb=1&amp;zzd= 1"/>
          <p:cNvSpPr/>
          <p:nvPr/>
        </p:nvSpPr>
        <p:spPr>
          <a:xfrm>
            <a:off x="72201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6_2#bfb41a2e1.choices?pid=b7a338989&amp;color=0,0,0&amp;vtp=1&amp;bbb=1&amp;zzd= 3"/>
          <p:cNvSpPr/>
          <p:nvPr/>
        </p:nvSpPr>
        <p:spPr>
          <a:xfrm>
            <a:off x="1274667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6_2#bfb41a2e1.choices?pid=b7a338989&amp;color=0,0,0&amp;vtp=1&amp;bbb=1&amp;zzd= 3"/>
          <p:cNvSpPr/>
          <p:nvPr/>
        </p:nvSpPr>
        <p:spPr>
          <a:xfrm>
            <a:off x="16302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6_2#bfb41a2e1.choices?pid=b7a338989&amp;color=0,0,0&amp;vtp=1&amp;bbb=1&amp;zzd= 3"/>
          <p:cNvSpPr/>
          <p:nvPr/>
        </p:nvSpPr>
        <p:spPr>
          <a:xfrm>
            <a:off x="79520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6_2#bfb41a2e1.choices?pid=b7a338989&amp;color=0,0,0&amp;vtp=1&amp;bbb=1&amp;zzd= 3"/>
          <p:cNvSpPr/>
          <p:nvPr/>
        </p:nvSpPr>
        <p:spPr>
          <a:xfrm>
            <a:off x="83076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6ab7091f6?pid=b7a338989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从词类活用的角度看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，下列加点词的用法和其他三项不同的一项是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6ab7091f6.bracket?pid=b7a338989&amp;color=0,0,0&amp;vpa=14&amp;vtp=1"/>
          <p:cNvSpPr/>
          <p:nvPr/>
        </p:nvSpPr>
        <p:spPr>
          <a:xfrm>
            <a:off x="2134267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9_2#6ab7091f6.choices?pid=b7a338989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短屈原于顷襄王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余读《离骚》《天问》《招魂》《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哀郢》，悲其志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服鸟赋》，同死生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轻去就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，又爽然自失矣</a:t>
            </a:r>
            <a:endParaRPr lang="en-US" altLang="zh-CN" sz="2800" dirty="0"/>
          </a:p>
        </p:txBody>
      </p:sp>
      <p:sp>
        <p:nvSpPr>
          <p:cNvPr id="5" name="QC_3_AS.21_1#6ab7091f6?pid=b7a338989&amp;color=0,0,0&amp;vtp=1&amp;bbb=1&amp;hb=1"/>
          <p:cNvSpPr/>
          <p:nvPr/>
        </p:nvSpPr>
        <p:spPr>
          <a:xfrm>
            <a:off x="612648" y="4422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B、C、D三项均为形容词的意动用法。A项，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形容词用作动词，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诋毁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C_3_BD.19_2#6ab7091f6.choices?pid=b7a338989&amp;color=0,0,0&amp;vtp=1&amp;bbb=1&amp;zzd= 1"/>
          <p:cNvSpPr/>
          <p:nvPr/>
        </p:nvSpPr>
        <p:spPr>
          <a:xfrm>
            <a:off x="1295305" y="2467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9_2#6ab7091f6.choices?pid=b7a338989&amp;color=0,0,0&amp;vtp=1&amp;bbb=1&amp;zzd= 3"/>
          <p:cNvSpPr/>
          <p:nvPr/>
        </p:nvSpPr>
        <p:spPr>
          <a:xfrm>
            <a:off x="8031068" y="3114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9_2#6ab7091f6.choices?pid=b7a338989&amp;color=0,0,0&amp;vtp=1&amp;bbb=1&amp;zzd= 5"/>
          <p:cNvSpPr/>
          <p:nvPr/>
        </p:nvSpPr>
        <p:spPr>
          <a:xfrm>
            <a:off x="3763868" y="37624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9_2#6ab7091f6.choices?pid=b7a338989&amp;color=0,0,0&amp;vtp=1&amp;bbb=1&amp;zzd= 7"/>
          <p:cNvSpPr/>
          <p:nvPr/>
        </p:nvSpPr>
        <p:spPr>
          <a:xfrm>
            <a:off x="1295305" y="44228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3e13a347d?pid=b7a33898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下列各组句子中加点词的意义和用法相同的一项是（3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3e13a347d.bracket?pid=b7a338989&amp;color=0,0,0&amp;vpa=15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2_2#3e13a347d?bid=1&amp;pid=b7a338989&amp;htil=1&amp;color=0,0,0&amp;vtp=1"/>
          <p:cNvSpPr/>
          <p:nvPr/>
        </p:nvSpPr>
        <p:spPr>
          <a:xfrm>
            <a:off x="1542923" y="1115255"/>
            <a:ext cx="548640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入则与王图议国事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人穷则反本</a:t>
            </a:r>
            <a:endParaRPr lang="en-US" altLang="zh-CN" sz="2800" dirty="0"/>
          </a:p>
        </p:txBody>
      </p:sp>
      <p:sp>
        <p:nvSpPr>
          <p:cNvPr id="5" name="QC_3_BD.22_3#3e13a347d?bid=2&amp;pid=b7a338989&amp;htil=1&amp;color=0,0,0&amp;vtp=1"/>
          <p:cNvSpPr/>
          <p:nvPr/>
        </p:nvSpPr>
        <p:spPr>
          <a:xfrm>
            <a:off x="7008686" y="1158177"/>
            <a:ext cx="5033961" cy="121832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屈平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&lt;zzd&gt;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&lt;/zzd&gt;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作《离骚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》,盖自怨生也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&lt;zzd&gt;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100" b="0" i="0" kern="0" spc="-999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&lt;/zzd&gt;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,竟死于秦而归葬</a:t>
            </a:r>
            <a:endParaRPr lang="en-US" altLang="zh-CN" sz="2800" dirty="0"/>
          </a:p>
        </p:txBody>
      </p:sp>
      <p:sp>
        <p:nvSpPr>
          <p:cNvPr id="6" name="QC_3_BD.22_4#3e13a347d?bid=3&amp;pid=b7a338989&amp;htil=1&amp;color=0,0,0&amp;vtp=1"/>
          <p:cNvSpPr/>
          <p:nvPr/>
        </p:nvSpPr>
        <p:spPr>
          <a:xfrm>
            <a:off x="1521631" y="3088446"/>
            <a:ext cx="548640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王怒而疏屈平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信而见疑,忠而被谤</a:t>
            </a:r>
            <a:endParaRPr lang="en-US" altLang="zh-CN" sz="2800" dirty="0"/>
          </a:p>
        </p:txBody>
      </p:sp>
      <p:sp>
        <p:nvSpPr>
          <p:cNvPr id="7" name="QC_3_BD.22_5#3e13a347d?bid=4&amp;pid=b7a338989&amp;htil=1&amp;color=0,0,0&amp;vtp=1"/>
          <p:cNvSpPr/>
          <p:nvPr/>
        </p:nvSpPr>
        <p:spPr>
          <a:xfrm>
            <a:off x="7029324" y="3131831"/>
            <a:ext cx="455068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以一仪而当汉中地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卒以此见怀王之终不悟也</a:t>
            </a:r>
            <a:endParaRPr lang="en-US" altLang="zh-CN" sz="2800" dirty="0"/>
          </a:p>
        </p:txBody>
      </p:sp>
      <p:sp>
        <p:nvSpPr>
          <p:cNvPr id="8" name="QC_3_BD.22_3#3e13a347d?bid=2&amp;pid=b7a338989&amp;htil=1&amp;color=0,0,0&amp;vtp=1"/>
          <p:cNvSpPr/>
          <p:nvPr/>
        </p:nvSpPr>
        <p:spPr>
          <a:xfrm>
            <a:off x="6099048" y="1541717"/>
            <a:ext cx="5480958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9" name="SystemAddBraceShape"/>
          <p:cNvSpPr/>
          <p:nvPr/>
        </p:nvSpPr>
        <p:spPr>
          <a:xfrm>
            <a:off x="6754685" y="1412177"/>
            <a:ext cx="96838" cy="842772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2_2#3e13a347d?bid=1&amp;pid=b7a338989&amp;htil=1&amp;color=0,0,0&amp;vtp=1"/>
          <p:cNvSpPr/>
          <p:nvPr/>
        </p:nvSpPr>
        <p:spPr>
          <a:xfrm>
            <a:off x="612648" y="1498795"/>
            <a:ext cx="5486400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288923" y="1369255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2_5#3e13a347d?bid=4&amp;pid=b7a338989&amp;htil=1&amp;color=0,0,0&amp;vtp=1"/>
          <p:cNvSpPr/>
          <p:nvPr/>
        </p:nvSpPr>
        <p:spPr>
          <a:xfrm>
            <a:off x="6099048" y="3515371"/>
            <a:ext cx="5480958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6775323" y="338583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22_4#3e13a347d?bid=3&amp;pid=b7a338989&amp;htil=1&amp;color=0,0,0&amp;vtp=1"/>
          <p:cNvSpPr/>
          <p:nvPr/>
        </p:nvSpPr>
        <p:spPr>
          <a:xfrm>
            <a:off x="611993" y="3471986"/>
            <a:ext cx="5486400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5" name="SystemAddBraceShape"/>
          <p:cNvSpPr/>
          <p:nvPr/>
        </p:nvSpPr>
        <p:spPr>
          <a:xfrm>
            <a:off x="1267631" y="3342446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22_2#3e13a347d?bid=1&amp;pid=b7a338989&amp;htil=1&amp;color=0,0,0&amp;vtp=1&amp;zzd= 1"/>
          <p:cNvSpPr/>
          <p:nvPr/>
        </p:nvSpPr>
        <p:spPr>
          <a:xfrm>
            <a:off x="2057305" y="177565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3_BD.22_2#3e13a347d?bid=1&amp;pid=b7a338989&amp;htil=1&amp;color=0,0,0&amp;vtp=1&amp;zzd= 2"/>
          <p:cNvSpPr/>
          <p:nvPr/>
        </p:nvSpPr>
        <p:spPr>
          <a:xfrm>
            <a:off x="2412905" y="243605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3_BD.22_3#3e13a347d?bid=2&amp;pid=b7a338989&amp;htil=1&amp;color=0,0,0&amp;vtp=1&amp;zzd= 1"/>
          <p:cNvSpPr/>
          <p:nvPr/>
        </p:nvSpPr>
        <p:spPr>
          <a:xfrm>
            <a:off x="7878668" y="18109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C_3_BD.22_3#3e13a347d?bid=2&amp;pid=b7a338989&amp;htil=1&amp;color=0,0,0&amp;vtp=1&amp;zzd= 3"/>
          <p:cNvSpPr/>
          <p:nvPr/>
        </p:nvSpPr>
        <p:spPr>
          <a:xfrm>
            <a:off x="7543705" y="24184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C_3_BD.22_4#3e13a347d?bid=3&amp;pid=b7a338989&amp;htil=1&amp;color=0,0,0&amp;vtp=1&amp;zzd= 1"/>
          <p:cNvSpPr/>
          <p:nvPr/>
        </p:nvSpPr>
        <p:spPr>
          <a:xfrm>
            <a:off x="2391613" y="37488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C_3_BD.22_4#3e13a347d?bid=3&amp;pid=b7a338989&amp;htil=1&amp;color=0,0,0&amp;vtp=1&amp;zzd= 2"/>
          <p:cNvSpPr/>
          <p:nvPr/>
        </p:nvSpPr>
        <p:spPr>
          <a:xfrm>
            <a:off x="2036013" y="44092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C_3_BD.22_5#3e13a347d?bid=4&amp;pid=b7a338989&amp;htil=1&amp;color=0,0,0&amp;vtp=1&amp;zzd= 1"/>
          <p:cNvSpPr/>
          <p:nvPr/>
        </p:nvSpPr>
        <p:spPr>
          <a:xfrm>
            <a:off x="7188105" y="37922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C_3_BD.22_5#3e13a347d?bid=4&amp;pid=b7a338989&amp;htil=1&amp;color=0,0,0&amp;vtp=1&amp;zzd= 2"/>
          <p:cNvSpPr/>
          <p:nvPr/>
        </p:nvSpPr>
        <p:spPr>
          <a:xfrm>
            <a:off x="7543705" y="44526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4_1#3e13a347d?pid=b7a338989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A项，均为连词，表承接，就。B项，助词，用于主谓之间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消句子的独立性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；动词，到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去。C项，连词，表顺承，就；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表转折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，却。D项，介词，用；介词，依照。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5_1#cc5cf018c?pid=b7a33898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下列各组句子中，句式类型不同的一项是（3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6_1#cc5cf018c.bracket?pid=b7a338989&amp;color=0,0,0&amp;vpa=16&amp;vtp=1"/>
          <p:cNvSpPr/>
          <p:nvPr/>
        </p:nvSpPr>
        <p:spPr>
          <a:xfrm>
            <a:off x="8801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5_2#cc5cf018c?bid=5&amp;pid=b7a338989&amp;htil=1&amp;color=0,0,0&amp;vtp=1"/>
          <p:cNvSpPr/>
          <p:nvPr/>
        </p:nvSpPr>
        <p:spPr>
          <a:xfrm>
            <a:off x="1542923" y="1158177"/>
            <a:ext cx="548640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信而见疑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为天下笑</a:t>
            </a:r>
            <a:endParaRPr lang="en-US" altLang="zh-CN" sz="2800" dirty="0"/>
          </a:p>
        </p:txBody>
      </p:sp>
      <p:sp>
        <p:nvSpPr>
          <p:cNvPr id="5" name="QC_3_BD.25_3#cc5cf018c?bid=6&amp;pid=b7a338989&amp;htil=1&amp;color=0,0,0&amp;vtp=1"/>
          <p:cNvSpPr/>
          <p:nvPr/>
        </p:nvSpPr>
        <p:spPr>
          <a:xfrm>
            <a:off x="7008686" y="1158177"/>
            <a:ext cx="4571321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方正之不容也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故内惑于郑袖</a:t>
            </a:r>
            <a:endParaRPr lang="en-US" altLang="zh-CN" sz="2800" dirty="0"/>
          </a:p>
        </p:txBody>
      </p:sp>
      <p:sp>
        <p:nvSpPr>
          <p:cNvPr id="6" name="QC_3_BD.25_4#cc5cf018c?bid=7&amp;pid=b7a338989&amp;htil=1&amp;color=0,0,0&amp;vtp=1"/>
          <p:cNvSpPr/>
          <p:nvPr/>
        </p:nvSpPr>
        <p:spPr>
          <a:xfrm>
            <a:off x="1522286" y="3131831"/>
            <a:ext cx="548640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身客死于秦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不凝滞于物</a:t>
            </a:r>
            <a:endParaRPr lang="en-US" altLang="zh-CN" sz="2800" dirty="0"/>
          </a:p>
        </p:txBody>
      </p:sp>
      <p:sp>
        <p:nvSpPr>
          <p:cNvPr id="7" name="QC_3_BD.25_5#cc5cf018c?bid=8&amp;pid=b7a338989&amp;htil=1&amp;color=0,0,0&amp;vtp=1"/>
          <p:cNvSpPr/>
          <p:nvPr/>
        </p:nvSpPr>
        <p:spPr>
          <a:xfrm>
            <a:off x="7029324" y="3131831"/>
            <a:ext cx="455068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竟为秦所灭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是以见放</a:t>
            </a:r>
            <a:endParaRPr lang="en-US" altLang="zh-CN" sz="2800" dirty="0"/>
          </a:p>
        </p:txBody>
      </p:sp>
      <p:sp>
        <p:nvSpPr>
          <p:cNvPr id="8" name="QC_3_BD.25_2#cc5cf018c?bid=5&amp;pid=b7a338989&amp;htil=1&amp;color=0,0,0&amp;vtp=1"/>
          <p:cNvSpPr/>
          <p:nvPr/>
        </p:nvSpPr>
        <p:spPr>
          <a:xfrm>
            <a:off x="612648" y="1541717"/>
            <a:ext cx="5486400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9" name="SystemAddBraceShape"/>
          <p:cNvSpPr/>
          <p:nvPr/>
        </p:nvSpPr>
        <p:spPr>
          <a:xfrm>
            <a:off x="1288923" y="1412177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5_3#cc5cf018c?bid=6&amp;pid=b7a338989&amp;htil=1&amp;color=0,0,0&amp;vtp=1"/>
          <p:cNvSpPr/>
          <p:nvPr/>
        </p:nvSpPr>
        <p:spPr>
          <a:xfrm>
            <a:off x="6099048" y="1541717"/>
            <a:ext cx="5480958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6754685" y="1412177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5_4#cc5cf018c?bid=7&amp;pid=b7a338989&amp;htil=1&amp;color=0,0,0&amp;vtp=1"/>
          <p:cNvSpPr/>
          <p:nvPr/>
        </p:nvSpPr>
        <p:spPr>
          <a:xfrm>
            <a:off x="612648" y="3515371"/>
            <a:ext cx="5486400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1268286" y="338583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25_5#cc5cf018c?bid=8&amp;pid=b7a338989&amp;htil=1&amp;color=0,0,0&amp;vtp=1"/>
          <p:cNvSpPr/>
          <p:nvPr/>
        </p:nvSpPr>
        <p:spPr>
          <a:xfrm>
            <a:off x="6099048" y="3515371"/>
            <a:ext cx="5480958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  <a:tabLst>
                <a:tab pos="91440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  <a:tabLst>
                <a:tab pos="914400" algn="l"/>
              </a:tabLst>
            </a:pPr>
            <a:endParaRPr lang="en-US" altLang="zh-CN" sz="2800" dirty="0"/>
          </a:p>
        </p:txBody>
      </p:sp>
      <p:sp>
        <p:nvSpPr>
          <p:cNvPr id="15" name="SystemAddBraceShape"/>
          <p:cNvSpPr/>
          <p:nvPr/>
        </p:nvSpPr>
        <p:spPr>
          <a:xfrm>
            <a:off x="6775323" y="338583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6254</Words>
  <Application>WPS 演示</Application>
  <PresentationFormat>宽屏</PresentationFormat>
  <Paragraphs>374</Paragraphs>
  <Slides>32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2025-04-01T08:50:00Z</dcterms:created>
  <dcterms:modified xsi:type="dcterms:W3CDTF">2025-09-02T09:33:55Z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2A70C793B80B439B8CA81850737C8433_12</vt:lpwstr>
  </property>
  <property fmtid="{D5CDD505-2E9C-101B-9397-08002B2CF9AE}" pid="3" name="KSOProductBuildVer">
    <vt:lpwstr>2052-12.1.0.22529</vt:lpwstr>
  </property>
</Properties>
</file>